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1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404" r:id="rId22"/>
    <p:sldId id="403" r:id="rId23"/>
    <p:sldId id="363" r:id="rId24"/>
    <p:sldId id="364" r:id="rId25"/>
    <p:sldId id="365" r:id="rId26"/>
    <p:sldId id="366" r:id="rId27"/>
    <p:sldId id="392" r:id="rId28"/>
    <p:sldId id="395" r:id="rId29"/>
    <p:sldId id="3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  <p14:sldId id="404"/>
            <p14:sldId id="403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Leadership for Fall 2018" id="{02162841-0C2C-48B3-B01C-872E562E1A69}">
          <p14:sldIdLst>
            <p14:sldId id="392"/>
            <p14:sldId id="395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 PM Wednesday, April 18, 2018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PEAK</a:t>
            </a:r>
          </a:p>
          <a:p>
            <a:pPr lvl="1"/>
            <a:r>
              <a:rPr lang="en-US" sz="2800" baseline="30000" dirty="0"/>
              <a:t>After school camp for 3rd – 5th graders to learn about engineering on Auburn’s campus</a:t>
            </a:r>
          </a:p>
          <a:p>
            <a:pPr lvl="1"/>
            <a:r>
              <a:rPr lang="en-US" sz="2800" baseline="30000" dirty="0"/>
              <a:t>4 open 1 hour slots for electrical engineering demonstration </a:t>
            </a:r>
          </a:p>
          <a:p>
            <a:pPr lvl="1"/>
            <a:r>
              <a:rPr lang="en-US" sz="2800" baseline="30000" dirty="0"/>
              <a:t>Takes place on the afternoon of Wednesday, April 11th.</a:t>
            </a:r>
          </a:p>
          <a:p>
            <a:pPr lvl="1"/>
            <a:r>
              <a:rPr lang="en-US" sz="2800" baseline="30000" dirty="0"/>
              <a:t>Contact us at </a:t>
            </a:r>
            <a:r>
              <a:rPr lang="en-US" sz="2800" baseline="30000" dirty="0">
                <a:hlinkClick r:id="rId3"/>
              </a:rPr>
              <a:t>sparc.auburn@gmail.com</a:t>
            </a:r>
            <a:r>
              <a:rPr lang="en-US" sz="2800" baseline="30000" dirty="0"/>
              <a:t> for more information.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Adam Haverkamp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4 robots competed in Spring 2018 competition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Proposed Rule Changes</a:t>
            </a:r>
          </a:p>
          <a:p>
            <a:pPr lvl="1"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Decrease weight limit from 700 grams to 450 grams</a:t>
            </a:r>
          </a:p>
          <a:p>
            <a:pPr lvl="1"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defRPr/>
            </a:pPr>
            <a:r>
              <a:rPr lang="en-US" sz="1700" dirty="0">
                <a:solidFill>
                  <a:prstClr val="white"/>
                </a:solidFill>
                <a:latin typeface="Corbel" panose="020B0503020204020204"/>
              </a:rPr>
              <a:t>Decrease time limit to 1 min 30 seconds</a:t>
            </a:r>
          </a:p>
          <a:p>
            <a:pPr lvl="1"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Change recommended object detection to IR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2050" name="Picture 2" descr="https://lh3.googleusercontent.com/ATM0M6Mx6Bmr0DX-WFnCJDBFG150-3rYf2Slj-2dL-YTXTzmLLDu0KzfIcHTzyTavz3SCxv1cUt88JOaQgY1Evu4cRipS4GlYug7stI82HCQzMGsJA11z-zin-uQrCUdqanImYJrpBlAgpMkS2bq5Xz6U3OZTHG3bEeBlbq0NTMgxn4AoR2bmR9IpjSGLNPsUmrx-Ln7teGl41MtgEI_OtHHlh5vtqvbW6eqyUeTybAJgZKwW00gm4OxvQNcn0FESjVRJIoedqpGh8WrPRlMB0DDRen2_tQJAQlrlvWmHTy382kdZYZGX_ocVMaj_SX3dYfRGucffPromBiAiHB_PRWyOK3x1PVwCgCqoSujoOrhzzeBKxc_Dgtw7-OcT_v3w--TYocA9iqe1cIh50VyKm6rcOiVQkwkzDLFCoBtWdU5ci0LdjjM5oQQQL8xA6psiN6GzGzYWxxrSw6pF2rp2PipQeliKQRtco5ozj-3Iq4sUzkK1i84QvYFZgqs_pOMAAWJRmGRAVxSfOcwhXhwcZSYLVlCjHeImGIKRahoXmWk5d7KS3xWQsh8z9EDo_PFeVnJrrXilCY7vpDu-jbJzSuPX4Qfof1kxhDWRWkf=w1344-h1118-no">
            <a:extLst>
              <a:ext uri="{FF2B5EF4-FFF2-40B4-BE49-F238E27FC236}">
                <a16:creationId xmlns:a16="http://schemas.microsoft.com/office/drawing/2014/main" id="{C88B5A24-A986-41A9-BE99-9E2748E28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336" y="2343460"/>
            <a:ext cx="4579888" cy="381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7884876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2162841-0C2C-48B3-B01C-872E562E1A69}">
                    <psuz:zmPr id="{5BBC2FEA-1202-4135-9671-0BAB7AFB5CE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5D21-1007-429F-BF1B-BB06E378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</a:t>
            </a:r>
            <a:br>
              <a:rPr lang="en-US" dirty="0"/>
            </a:br>
            <a:r>
              <a:rPr lang="en-US" b="1" dirty="0"/>
              <a:t>IEEE Robotics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769F-F956-41C9-8FDF-D0EAC13CC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359" y="2011680"/>
            <a:ext cx="6429001" cy="42062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Competition Theme: TBA</a:t>
            </a:r>
          </a:p>
          <a:p>
            <a:r>
              <a:rPr lang="en-US" dirty="0"/>
              <a:t>IEEE Southeast Con Location/Time</a:t>
            </a:r>
          </a:p>
          <a:p>
            <a:pPr lvl="1"/>
            <a:r>
              <a:rPr lang="en-US" dirty="0"/>
              <a:t>Huntsville, AL - Von Braun Center/Embassy Suites – Thursday April 11 – Sunday April 14, 2019</a:t>
            </a:r>
          </a:p>
          <a:p>
            <a:r>
              <a:rPr lang="en-US" dirty="0"/>
              <a:t>General planning via Slack and Skype over summer</a:t>
            </a:r>
          </a:p>
          <a:p>
            <a:r>
              <a:rPr lang="en-US" dirty="0"/>
              <a:t>Targeted Substantial Completion by Thanksgiving</a:t>
            </a:r>
          </a:p>
          <a:p>
            <a:pPr lvl="1"/>
            <a:r>
              <a:rPr lang="en-US" dirty="0"/>
              <a:t>Mechanical: 75%</a:t>
            </a:r>
          </a:p>
          <a:p>
            <a:pPr lvl="1"/>
            <a:r>
              <a:rPr lang="en-US" dirty="0"/>
              <a:t>Electrical: 50%</a:t>
            </a:r>
          </a:p>
          <a:p>
            <a:pPr lvl="1"/>
            <a:r>
              <a:rPr lang="en-US" dirty="0"/>
              <a:t>Software: 25%</a:t>
            </a:r>
          </a:p>
          <a:p>
            <a:r>
              <a:rPr lang="en-US" dirty="0"/>
              <a:t>3 Types of Meetings a Week: General (~30 min), Mechanical (2 </a:t>
            </a:r>
            <a:r>
              <a:rPr lang="en-US" dirty="0" err="1"/>
              <a:t>Hrs</a:t>
            </a:r>
            <a:r>
              <a:rPr lang="en-US" dirty="0"/>
              <a:t>), Electrical/Software (2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r>
              <a:rPr lang="en-US" dirty="0"/>
              <a:t>http://www.ieeesoutheastcon.org/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9F4C0C-7EA5-4DB4-9BFA-B40F7174470B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projectieee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EB485-2523-4B08-B42E-AA1A5A12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767" y="1459097"/>
            <a:ext cx="2392044" cy="2341778"/>
          </a:xfrm>
          <a:prstGeom prst="rect">
            <a:avLst/>
          </a:prstGeom>
        </p:spPr>
      </p:pic>
      <p:pic>
        <p:nvPicPr>
          <p:cNvPr id="7" name="Picture 6" descr="A picture containing grass, table, person&#10;&#10;Description generated with very high confidence">
            <a:extLst>
              <a:ext uri="{FF2B5EF4-FFF2-40B4-BE49-F238E27FC236}">
                <a16:creationId xmlns:a16="http://schemas.microsoft.com/office/drawing/2014/main" id="{B95DF83B-D5E6-4ABE-96AB-56C139EE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69" y="3950046"/>
            <a:ext cx="4085042" cy="27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0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E395-0890-418C-8895-442048FE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and Fall Projects </a:t>
            </a:r>
            <a:br>
              <a:rPr lang="en-US" dirty="0"/>
            </a:br>
            <a:r>
              <a:rPr lang="en-US" dirty="0"/>
              <a:t>and Remote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E57E-1B12-43D6-8E75-2BDE214FF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MATILDA</a:t>
            </a:r>
          </a:p>
          <a:p>
            <a:pPr lvl="1"/>
            <a:r>
              <a:rPr lang="en-US" dirty="0"/>
              <a:t>requires lab access</a:t>
            </a:r>
          </a:p>
          <a:p>
            <a:r>
              <a:rPr lang="en-US" dirty="0"/>
              <a:t>UAS</a:t>
            </a:r>
          </a:p>
          <a:p>
            <a:pPr lvl="1"/>
            <a:r>
              <a:rPr lang="en-US" dirty="0"/>
              <a:t>requires lab access or personal platform</a:t>
            </a:r>
          </a:p>
          <a:p>
            <a:r>
              <a:rPr lang="en-US" dirty="0"/>
              <a:t>Lab Assistant</a:t>
            </a:r>
          </a:p>
          <a:p>
            <a:pPr lvl="1"/>
            <a:r>
              <a:rPr lang="en-US" dirty="0"/>
              <a:t>can be easily done remotely</a:t>
            </a:r>
          </a:p>
          <a:p>
            <a:r>
              <a:rPr lang="en-US" dirty="0"/>
              <a:t>IEEE </a:t>
            </a:r>
            <a:r>
              <a:rPr lang="en-US" dirty="0" err="1"/>
              <a:t>Southeastcon</a:t>
            </a:r>
            <a:r>
              <a:rPr lang="en-US" dirty="0"/>
              <a:t> Robotics Hardware Competition</a:t>
            </a:r>
          </a:p>
          <a:p>
            <a:pPr lvl="1"/>
            <a:r>
              <a:rPr lang="en-US" dirty="0"/>
              <a:t>initial brainstorming and design can be done remotely</a:t>
            </a:r>
          </a:p>
          <a:p>
            <a:r>
              <a:rPr lang="en-US" dirty="0"/>
              <a:t>Musical Tesla Coil</a:t>
            </a:r>
          </a:p>
          <a:p>
            <a:pPr lvl="1"/>
            <a:r>
              <a:rPr lang="en-US" dirty="0"/>
              <a:t>design can be done remotely, prototyping requires lab access</a:t>
            </a:r>
          </a:p>
          <a:p>
            <a:r>
              <a:rPr lang="en-US" dirty="0"/>
              <a:t>Other Ideas…</a:t>
            </a:r>
          </a:p>
        </p:txBody>
      </p:sp>
    </p:spTree>
    <p:extLst>
      <p:ext uri="{BB962C8B-B14F-4D97-AF65-F5344CB8AC3E}">
        <p14:creationId xmlns:p14="http://schemas.microsoft.com/office/powerpoint/2010/main" val="3182027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for</a:t>
            </a:r>
            <a:br>
              <a:rPr lang="en-US" dirty="0"/>
            </a:br>
            <a:r>
              <a:rPr lang="en-US" dirty="0"/>
              <a:t>Fall 2018</a:t>
            </a:r>
          </a:p>
        </p:txBody>
      </p:sp>
    </p:spTree>
    <p:extLst>
      <p:ext uri="{BB962C8B-B14F-4D97-AF65-F5344CB8AC3E}">
        <p14:creationId xmlns:p14="http://schemas.microsoft.com/office/powerpoint/2010/main" val="3675835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8EA8-A3AE-4AEA-B81F-7CB548F6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 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E37E-2884-43FD-8362-F99E8B8A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/>
              <a:t>President: </a:t>
            </a:r>
          </a:p>
          <a:p>
            <a:pPr lvl="2"/>
            <a:r>
              <a:rPr lang="en-US" dirty="0"/>
              <a:t>Matthew Castleberry</a:t>
            </a:r>
          </a:p>
          <a:p>
            <a:pPr lvl="1"/>
            <a:r>
              <a:rPr lang="en-US" b="1" dirty="0"/>
              <a:t>Vice President: </a:t>
            </a:r>
          </a:p>
          <a:p>
            <a:pPr lvl="2"/>
            <a:r>
              <a:rPr lang="en-US" dirty="0"/>
              <a:t>Will Dovre</a:t>
            </a:r>
          </a:p>
          <a:p>
            <a:pPr lvl="1"/>
            <a:r>
              <a:rPr lang="en-US" b="1" dirty="0"/>
              <a:t>Director of Lab Operations: </a:t>
            </a:r>
          </a:p>
          <a:p>
            <a:pPr lvl="2"/>
            <a:r>
              <a:rPr lang="en-US" dirty="0"/>
              <a:t>Josh Jablonowski</a:t>
            </a:r>
          </a:p>
          <a:p>
            <a:pPr lvl="1"/>
            <a:r>
              <a:rPr lang="en-US" b="1" dirty="0"/>
              <a:t>Director of Marketing and Recruitment: </a:t>
            </a:r>
          </a:p>
          <a:p>
            <a:pPr lvl="2"/>
            <a:r>
              <a:rPr lang="en-US" dirty="0"/>
              <a:t>Noah Niedzwiecki</a:t>
            </a:r>
          </a:p>
          <a:p>
            <a:pPr lvl="1"/>
            <a:r>
              <a:rPr lang="en-US" b="1" dirty="0"/>
              <a:t>Director of Outreach: </a:t>
            </a:r>
          </a:p>
          <a:p>
            <a:pPr lvl="2"/>
            <a:r>
              <a:rPr lang="en-US" dirty="0"/>
              <a:t>Vacant</a:t>
            </a:r>
          </a:p>
          <a:p>
            <a:pPr lvl="1"/>
            <a:r>
              <a:rPr lang="en-US" b="1" dirty="0"/>
              <a:t>Summer Interim President: </a:t>
            </a:r>
          </a:p>
          <a:p>
            <a:pPr lvl="2"/>
            <a:r>
              <a:rPr lang="en-US" dirty="0"/>
              <a:t>Alex Jones</a:t>
            </a:r>
          </a:p>
        </p:txBody>
      </p:sp>
    </p:spTree>
    <p:extLst>
      <p:ext uri="{BB962C8B-B14F-4D97-AF65-F5344CB8AC3E}">
        <p14:creationId xmlns:p14="http://schemas.microsoft.com/office/powerpoint/2010/main" val="2291311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81" y="2208879"/>
            <a:ext cx="10963072" cy="1676400"/>
          </a:xfrm>
        </p:spPr>
        <p:txBody>
          <a:bodyPr/>
          <a:lstStyle/>
          <a:p>
            <a:r>
              <a:rPr lang="en-US" dirty="0"/>
              <a:t>Open Forum:</a:t>
            </a:r>
            <a:br>
              <a:rPr lang="en-US" dirty="0"/>
            </a:br>
            <a:r>
              <a:rPr lang="en-US" sz="3600" dirty="0"/>
              <a:t>SPARC Picture &amp;</a:t>
            </a:r>
            <a:br>
              <a:rPr lang="en-US" sz="3600" dirty="0"/>
            </a:br>
            <a:r>
              <a:rPr lang="en-US" sz="3600" dirty="0"/>
              <a:t>Walk over to </a:t>
            </a:r>
            <a:r>
              <a:rPr lang="en-US" sz="3600" dirty="0" err="1"/>
              <a:t>Pieology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6960</TotalTime>
  <Words>1243</Words>
  <Application>Microsoft Office PowerPoint</Application>
  <PresentationFormat>Widescreen</PresentationFormat>
  <Paragraphs>226</Paragraphs>
  <Slides>28</Slides>
  <Notes>3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Meeting 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Project: IEEE Robotics Team</vt:lpstr>
      <vt:lpstr>Summer and Fall Projects  and Remote accessibility</vt:lpstr>
      <vt:lpstr>Sumo Robotics Tournament</vt:lpstr>
      <vt:lpstr>What is a Sumo Bot Competition?</vt:lpstr>
      <vt:lpstr>SPARC Sumo-Bot Competition</vt:lpstr>
      <vt:lpstr>SPARC Competition Part Constraints</vt:lpstr>
      <vt:lpstr>Leadership for Fall 2018</vt:lpstr>
      <vt:lpstr>Officer Elections</vt:lpstr>
      <vt:lpstr>Open Forum: SPARC Picture &amp; Walk over to Pieology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362</cp:revision>
  <dcterms:created xsi:type="dcterms:W3CDTF">2016-09-03T15:20:58Z</dcterms:created>
  <dcterms:modified xsi:type="dcterms:W3CDTF">2018-04-18T21:07:37Z</dcterms:modified>
</cp:coreProperties>
</file>